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PT Sans Narrow"/>
      <p:regular r:id="rId47"/>
      <p:bold r:id="rId48"/>
    </p:embeddedFont>
    <p:embeddedFont>
      <p:font typeface="Open Sans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TSansNarrow-bold.fntdata"/><Relationship Id="rId47" Type="http://schemas.openxmlformats.org/officeDocument/2006/relationships/font" Target="fonts/PTSansNarrow-regular.fntdata"/><Relationship Id="rId49" Type="http://schemas.openxmlformats.org/officeDocument/2006/relationships/font" Target="fonts/Open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penSans-italic.fntdata"/><Relationship Id="rId50" Type="http://schemas.openxmlformats.org/officeDocument/2006/relationships/font" Target="fonts/OpenSans-bold.fntdata"/><Relationship Id="rId52" Type="http://schemas.openxmlformats.org/officeDocument/2006/relationships/font" Target="fonts/Open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1de5fd301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1de5fd301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1de5fd301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1de5fd301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1de5fd301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1de5fd301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f342e5113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f342e5113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f342e5113_2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f342e5113_2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f342e5113_2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f342e5113_2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f342e5113_2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f342e5113_2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f342e5113_2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f342e5113_2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1de5fd301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1de5fd301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f342e5113_2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f342e5113_2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1de5fd30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1de5fd30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f342e5113_2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f342e5113_2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f342e5113_2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f342e5113_2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f342e5113_2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f342e5113_2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1de5fd30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1de5fd30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41de5fd30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41de5fd30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1de5fd30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1de5fd30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1de5fd30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41de5fd30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f342e5113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f342e5113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f342e5113_2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f342e5113_2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f342e5113_2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f342e5113_2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f342e5113_2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f342e5113_2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f342e5113_2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f342e5113_2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f342e5113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f342e5113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1de5fd301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1de5fd301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9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9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b="1" i="0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b="1" i="0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b="1" i="0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b="1" i="0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b="1" i="0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b="1" i="0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b="1" i="0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b="1" i="0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b="1" i="0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Font typeface="PT Sans Narrow"/>
              <a:buNone/>
              <a:defRPr b="1" i="0" sz="13000" u="none" cap="none" strike="noStrik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Font typeface="PT Sans Narrow"/>
              <a:buNone/>
              <a:defRPr b="1" i="0" sz="13000" u="none" cap="none" strike="noStrik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Font typeface="PT Sans Narrow"/>
              <a:buNone/>
              <a:defRPr b="1" i="0" sz="13000" u="none" cap="none" strike="noStrik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Font typeface="PT Sans Narrow"/>
              <a:buNone/>
              <a:defRPr b="1" i="0" sz="13000" u="none" cap="none" strike="noStrik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Font typeface="PT Sans Narrow"/>
              <a:buNone/>
              <a:defRPr b="1" i="0" sz="13000" u="none" cap="none" strike="noStrik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Font typeface="PT Sans Narrow"/>
              <a:buNone/>
              <a:defRPr b="1" i="0" sz="13000" u="none" cap="none" strike="noStrik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Font typeface="PT Sans Narrow"/>
              <a:buNone/>
              <a:defRPr b="1" i="0" sz="13000" u="none" cap="none" strike="noStrik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Font typeface="PT Sans Narrow"/>
              <a:buNone/>
              <a:defRPr b="1" i="0" sz="13000" u="none" cap="none" strike="noStrik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Font typeface="PT Sans Narrow"/>
              <a:buNone/>
              <a:defRPr b="1" i="0" sz="13000" u="none" cap="none" strike="noStrik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4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 Narrow"/>
              <a:buNone/>
              <a:defRPr b="1" i="0" sz="2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 Narrow"/>
              <a:buNone/>
              <a:defRPr b="1" i="0" sz="2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 Narrow"/>
              <a:buNone/>
              <a:defRPr b="1" i="0" sz="2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 Narrow"/>
              <a:buNone/>
              <a:defRPr b="1" i="0" sz="2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 Narrow"/>
              <a:buNone/>
              <a:defRPr b="1" i="0" sz="2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 Narrow"/>
              <a:buNone/>
              <a:defRPr b="1" i="0" sz="2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 Narrow"/>
              <a:buNone/>
              <a:defRPr b="1" i="0" sz="2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 Narrow"/>
              <a:buNone/>
              <a:defRPr b="1" i="0" sz="2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 Narrow"/>
              <a:buNone/>
              <a:defRPr b="1" i="0" sz="2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T Sans Narrow"/>
              <a:buNone/>
              <a:defRPr b="0" i="0" sz="5400" u="none" cap="none" strike="noStrik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T Sans Narrow"/>
              <a:buNone/>
              <a:defRPr b="0" i="0" sz="5400" u="none" cap="none" strike="noStrik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T Sans Narrow"/>
              <a:buNone/>
              <a:defRPr b="0" i="0" sz="5400" u="none" cap="none" strike="noStrik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T Sans Narrow"/>
              <a:buNone/>
              <a:defRPr b="0" i="0" sz="5400" u="none" cap="none" strike="noStrik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T Sans Narrow"/>
              <a:buNone/>
              <a:defRPr b="0" i="0" sz="5400" u="none" cap="none" strike="noStrik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T Sans Narrow"/>
              <a:buNone/>
              <a:defRPr b="0" i="0" sz="5400" u="none" cap="none" strike="noStrik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T Sans Narrow"/>
              <a:buNone/>
              <a:defRPr b="0" i="0" sz="5400" u="none" cap="none" strike="noStrik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T Sans Narrow"/>
              <a:buNone/>
              <a:defRPr b="0" i="0" sz="5400" u="none" cap="none" strike="noStrik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T Sans Narrow"/>
              <a:buNone/>
              <a:defRPr b="0" i="0" sz="5400" u="none" cap="none" strike="noStrik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PT Sans Narrow"/>
              <a:buNone/>
              <a:defRPr b="1" i="0" sz="42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PT Sans Narrow"/>
              <a:buNone/>
              <a:defRPr b="1" i="0" sz="42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PT Sans Narrow"/>
              <a:buNone/>
              <a:defRPr b="1" i="0" sz="42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PT Sans Narrow"/>
              <a:buNone/>
              <a:defRPr b="1" i="0" sz="42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PT Sans Narrow"/>
              <a:buNone/>
              <a:defRPr b="1" i="0" sz="42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PT Sans Narrow"/>
              <a:buNone/>
              <a:defRPr b="1" i="0" sz="42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PT Sans Narrow"/>
              <a:buNone/>
              <a:defRPr b="1" i="0" sz="42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PT Sans Narrow"/>
              <a:buNone/>
              <a:defRPr b="1" i="0" sz="42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PT Sans Narrow"/>
              <a:buNone/>
              <a:defRPr b="1" i="0" sz="42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pen Sans"/>
              <a:buNone/>
              <a:defRPr b="0" i="0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pen Sans"/>
              <a:buNone/>
              <a:defRPr b="0" i="0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pen Sans"/>
              <a:buNone/>
              <a:defRPr b="0" i="0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pen Sans"/>
              <a:buNone/>
              <a:defRPr b="0" i="0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pen Sans"/>
              <a:buNone/>
              <a:defRPr b="0" i="0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pen Sans"/>
              <a:buNone/>
              <a:defRPr b="0" i="0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pen Sans"/>
              <a:buNone/>
              <a:defRPr b="0" i="0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pen Sans"/>
              <a:buNone/>
              <a:defRPr b="0" i="0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pen Sans"/>
              <a:buNone/>
              <a:defRPr b="0" i="0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T Sans Narrow"/>
              <a:buNone/>
              <a:defRPr b="0" i="0" sz="2400" u="none" cap="none" strike="noStrik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Relationship Id="rId4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Relationship Id="rId4" Type="http://schemas.openxmlformats.org/officeDocument/2006/relationships/image" Target="../media/image39.png"/><Relationship Id="rId5" Type="http://schemas.openxmlformats.org/officeDocument/2006/relationships/image" Target="../media/image37.png"/><Relationship Id="rId6" Type="http://schemas.openxmlformats.org/officeDocument/2006/relationships/image" Target="../media/image2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en.wikipedia.org/wiki/Directed_graph" TargetMode="External"/><Relationship Id="rId4" Type="http://schemas.openxmlformats.org/officeDocument/2006/relationships/hyperlink" Target="https://en.wikipedia.org/wiki/Directed_graph" TargetMode="External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22089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</a:pPr>
            <a:r>
              <a:rPr lang="en" sz="4500"/>
              <a:t>Analyze of multimodality of gene expression profiles using </a:t>
            </a:r>
            <a:r>
              <a:rPr lang="en" sz="4500"/>
              <a:t>publicly</a:t>
            </a:r>
            <a:r>
              <a:rPr lang="en" sz="4500"/>
              <a:t> available databases</a:t>
            </a:r>
            <a:endParaRPr i="0" sz="4500" u="none" cap="none" strike="noStrike"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30786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</a:pPr>
            <a:r>
              <a:rPr b="0" i="0" lang="en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Amir Vajdi</a:t>
            </a:r>
            <a:endParaRPr b="0" i="0" sz="24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Kallisto Terms</a:t>
            </a:r>
            <a:endParaRPr/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i="1" lang="en">
                <a:solidFill>
                  <a:srgbClr val="000000"/>
                </a:solidFill>
              </a:rPr>
              <a:t>A pseudo-alignment of a read to a set of</a:t>
            </a:r>
            <a:endParaRPr b="1" i="1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00000"/>
                </a:solidFill>
              </a:rPr>
              <a:t> transcripts</a:t>
            </a:r>
            <a:r>
              <a:rPr i="1" lang="en">
                <a:solidFill>
                  <a:srgbClr val="000000"/>
                </a:solidFill>
              </a:rPr>
              <a:t>, </a:t>
            </a:r>
            <a:r>
              <a:rPr b="1" i="1" lang="en">
                <a:solidFill>
                  <a:srgbClr val="000000"/>
                </a:solidFill>
              </a:rPr>
              <a:t>T</a:t>
            </a:r>
            <a:r>
              <a:rPr i="1" lang="en">
                <a:solidFill>
                  <a:srgbClr val="000000"/>
                </a:solidFill>
              </a:rPr>
              <a:t>, is a subset, </a:t>
            </a:r>
            <a:r>
              <a:rPr b="1" i="1" lang="en">
                <a:solidFill>
                  <a:srgbClr val="000000"/>
                </a:solidFill>
              </a:rPr>
              <a:t>S ⊆ T </a:t>
            </a:r>
            <a:r>
              <a:rPr i="1" lang="en">
                <a:solidFill>
                  <a:srgbClr val="000000"/>
                </a:solidFill>
              </a:rPr>
              <a:t>without specific</a:t>
            </a:r>
            <a:endParaRPr i="1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0000"/>
                </a:solidFill>
              </a:rPr>
              <a:t> coordinates mapping each base in the read to </a:t>
            </a:r>
            <a:endParaRPr i="1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0000"/>
                </a:solidFill>
              </a:rPr>
              <a:t>specific positions in each of the transcripts in </a:t>
            </a:r>
            <a:r>
              <a:rPr b="1" i="1" lang="en">
                <a:solidFill>
                  <a:srgbClr val="000000"/>
                </a:solidFill>
              </a:rPr>
              <a:t>S</a:t>
            </a:r>
            <a:r>
              <a:rPr i="1" lang="en">
                <a:solidFill>
                  <a:srgbClr val="000000"/>
                </a:solidFill>
              </a:rPr>
              <a:t>.</a:t>
            </a:r>
            <a:endParaRPr i="1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i="1" lang="en">
                <a:solidFill>
                  <a:srgbClr val="000000"/>
                </a:solidFill>
              </a:rPr>
              <a:t>A path covering of the graph</a:t>
            </a:r>
            <a:r>
              <a:rPr i="1" lang="en">
                <a:solidFill>
                  <a:srgbClr val="000000"/>
                </a:solidFill>
              </a:rPr>
              <a:t>: a set of paths </a:t>
            </a:r>
            <a:endParaRPr i="1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0000"/>
                </a:solidFill>
              </a:rPr>
              <a:t>whose union covers all edges of the graph, where </a:t>
            </a:r>
            <a:endParaRPr i="1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0000"/>
                </a:solidFill>
              </a:rPr>
              <a:t>the paths correspond to transcripts.</a:t>
            </a:r>
            <a:endParaRPr i="1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4375" y="1197425"/>
            <a:ext cx="3017651" cy="3491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Kallisto Terms</a:t>
            </a:r>
            <a:endParaRPr/>
          </a:p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This path covering of a T-DBG induces multi-sets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 on the vertices, called </a:t>
            </a:r>
            <a:r>
              <a:rPr b="1" i="1" lang="en">
                <a:solidFill>
                  <a:srgbClr val="000000"/>
                </a:solidFill>
              </a:rPr>
              <a:t>k</a:t>
            </a:r>
            <a:r>
              <a:rPr b="1" lang="en">
                <a:solidFill>
                  <a:srgbClr val="000000"/>
                </a:solidFill>
              </a:rPr>
              <a:t>-compatibility classes</a:t>
            </a:r>
            <a:endParaRPr b="1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Each read is </a:t>
            </a:r>
            <a:r>
              <a:rPr b="1" lang="en">
                <a:solidFill>
                  <a:srgbClr val="000000"/>
                </a:solidFill>
              </a:rPr>
              <a:t>compatible</a:t>
            </a:r>
            <a:r>
              <a:rPr lang="en">
                <a:solidFill>
                  <a:srgbClr val="000000"/>
                </a:solidFill>
              </a:rPr>
              <a:t> with one or more 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Transcripts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>
                <a:solidFill>
                  <a:srgbClr val="000000"/>
                </a:solidFill>
              </a:rPr>
              <a:t>An equivalence class </a:t>
            </a:r>
            <a:r>
              <a:rPr lang="en">
                <a:solidFill>
                  <a:srgbClr val="000000"/>
                </a:solidFill>
              </a:rPr>
              <a:t>is a group of reads that 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are compatible with the same set of transcripts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 key point is that the </a:t>
            </a:r>
            <a:r>
              <a:rPr i="1" lang="en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en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-compatibility class of an error-free read coincides with the </a:t>
            </a:r>
            <a:endParaRPr sz="11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minimal equivalence class consisting of transcripts containing the read for large </a:t>
            </a:r>
            <a:r>
              <a:rPr i="1" lang="en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k.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0575" y="1197425"/>
            <a:ext cx="3017651" cy="3491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Kallisto Idea</a:t>
            </a:r>
            <a:endParaRPr/>
          </a:p>
        </p:txBody>
      </p:sp>
      <p:sp>
        <p:nvSpPr>
          <p:cNvPr id="145" name="Google Shape;145;p24"/>
          <p:cNvSpPr txBox="1"/>
          <p:nvPr/>
        </p:nvSpPr>
        <p:spPr>
          <a:xfrm>
            <a:off x="563100" y="1103625"/>
            <a:ext cx="7979700" cy="30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Identifying the transcripts from which the read could have originated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idea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: let’s compute that directly rather than a basepair-level  alignment that has more information than we need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600" y="288325"/>
            <a:ext cx="6166700" cy="26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kallisto computes pseudoaligments</a:t>
            </a:r>
            <a:endParaRPr/>
          </a:p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Given our reference transcriptome,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 we first construct its </a:t>
            </a:r>
            <a:r>
              <a:rPr i="1" lang="en">
                <a:solidFill>
                  <a:srgbClr val="000000"/>
                </a:solidFill>
              </a:rPr>
              <a:t>target de  Bruijn Graph (T-DBG)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Only has to be done </a:t>
            </a:r>
            <a:r>
              <a:rPr i="1" lang="en">
                <a:solidFill>
                  <a:srgbClr val="000000"/>
                </a:solidFill>
              </a:rPr>
              <a:t>once </a:t>
            </a:r>
            <a:r>
              <a:rPr lang="en">
                <a:solidFill>
                  <a:srgbClr val="000000"/>
                </a:solidFill>
              </a:rPr>
              <a:t>per transcriptome (and is fast)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7700" y="1089900"/>
            <a:ext cx="4715699" cy="21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kallisto computes pseudoaligments</a:t>
            </a:r>
            <a:endParaRPr/>
          </a:p>
        </p:txBody>
      </p:sp>
      <p:sp>
        <p:nvSpPr>
          <p:cNvPr id="159" name="Google Shape;159;p26"/>
          <p:cNvSpPr txBox="1"/>
          <p:nvPr>
            <p:ph idx="1" type="body"/>
          </p:nvPr>
        </p:nvSpPr>
        <p:spPr>
          <a:xfrm>
            <a:off x="311700" y="11901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Given a read, finding its </a:t>
            </a:r>
            <a:r>
              <a:rPr i="1" lang="en">
                <a:solidFill>
                  <a:srgbClr val="000000"/>
                </a:solidFill>
              </a:rPr>
              <a:t>k</a:t>
            </a:r>
            <a:r>
              <a:rPr lang="en">
                <a:solidFill>
                  <a:srgbClr val="000000"/>
                </a:solidFill>
              </a:rPr>
              <a:t>-mers in the T-DBG gives  you information about where the read could have come from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This can be done </a:t>
            </a:r>
            <a:r>
              <a:rPr i="1" lang="en">
                <a:solidFill>
                  <a:srgbClr val="000000"/>
                </a:solidFill>
              </a:rPr>
              <a:t>very </a:t>
            </a:r>
            <a:r>
              <a:rPr lang="en">
                <a:solidFill>
                  <a:srgbClr val="000000"/>
                </a:solidFill>
              </a:rPr>
              <a:t>fast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But individual </a:t>
            </a:r>
            <a:r>
              <a:rPr i="1" lang="en">
                <a:solidFill>
                  <a:srgbClr val="000000"/>
                </a:solidFill>
              </a:rPr>
              <a:t>k</a:t>
            </a:r>
            <a:r>
              <a:rPr lang="en">
                <a:solidFill>
                  <a:srgbClr val="000000"/>
                </a:solidFill>
              </a:rPr>
              <a:t>-mers might be more ambiguous than the  read as a whole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0" name="Google Shape;160;p26"/>
          <p:cNvPicPr preferRelativeResize="0"/>
          <p:nvPr/>
        </p:nvPicPr>
        <p:blipFill rotWithShape="1">
          <a:blip r:embed="rId3">
            <a:alphaModFix/>
          </a:blip>
          <a:srcRect b="39788" l="0" r="0" t="0"/>
          <a:stretch/>
        </p:blipFill>
        <p:spPr>
          <a:xfrm>
            <a:off x="3672875" y="1080125"/>
            <a:ext cx="5254425" cy="2346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kallisto computes pseudoaligments</a:t>
            </a:r>
            <a:endParaRPr/>
          </a:p>
        </p:txBody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Combining information across the k-mers can recover lost information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For each k-mer we have the set of transcripts it could have come from.  Intersecting them gives the set of transcripts that </a:t>
            </a:r>
            <a:r>
              <a:rPr i="1" lang="en">
                <a:solidFill>
                  <a:srgbClr val="000000"/>
                </a:solidFill>
              </a:rPr>
              <a:t>all </a:t>
            </a:r>
            <a:r>
              <a:rPr lang="en">
                <a:solidFill>
                  <a:srgbClr val="000000"/>
                </a:solidFill>
              </a:rPr>
              <a:t>k-mers could have  come from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It’s possible for their combination to have information equivalent to the  entire read, even if no single k-mer does by itself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4521" y="1077996"/>
            <a:ext cx="5143851" cy="234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kallisto computes pseudoaligments</a:t>
            </a:r>
            <a:endParaRPr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311700" y="1647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Knowing the T-DBG, we can predict ahead of time which k-mers  will be potentially interesting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By only processing those k-mers, kallisto runs ~8 times faster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4" name="Google Shape;1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1975" y="1201750"/>
            <a:ext cx="4530326" cy="241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Transcript compatibility counts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5450" y="2720125"/>
            <a:ext cx="2750425" cy="2301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3053" y="3603350"/>
            <a:ext cx="885825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9"/>
          <p:cNvPicPr preferRelativeResize="0"/>
          <p:nvPr/>
        </p:nvPicPr>
        <p:blipFill rotWithShape="1">
          <a:blip r:embed="rId5">
            <a:alphaModFix/>
          </a:blip>
          <a:srcRect b="13685" l="34305" r="24844" t="13247"/>
          <a:stretch/>
        </p:blipFill>
        <p:spPr>
          <a:xfrm>
            <a:off x="598150" y="1152433"/>
            <a:ext cx="3616776" cy="3638993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9"/>
          <p:cNvSpPr txBox="1"/>
          <p:nvPr/>
        </p:nvSpPr>
        <p:spPr>
          <a:xfrm>
            <a:off x="3725525" y="3603350"/>
            <a:ext cx="38127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9"/>
          <p:cNvSpPr txBox="1"/>
          <p:nvPr/>
        </p:nvSpPr>
        <p:spPr>
          <a:xfrm>
            <a:off x="3569075" y="3356600"/>
            <a:ext cx="387900" cy="819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80000"/>
                </a:solidFill>
              </a:rPr>
              <a:t>X 2</a:t>
            </a:r>
            <a:endParaRPr sz="6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80000"/>
                </a:solidFill>
              </a:rPr>
              <a:t>X 1</a:t>
            </a:r>
            <a:endParaRPr sz="6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80000"/>
                </a:solidFill>
              </a:rPr>
              <a:t>X 5</a:t>
            </a:r>
            <a:endParaRPr sz="6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80000"/>
                </a:solidFill>
              </a:rPr>
              <a:t>X 2</a:t>
            </a:r>
            <a:endParaRPr sz="6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80000"/>
                </a:solidFill>
              </a:rPr>
              <a:t>X 1</a:t>
            </a:r>
            <a:endParaRPr sz="6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80000"/>
                </a:solidFill>
              </a:rPr>
              <a:t>X 3</a:t>
            </a:r>
            <a:endParaRPr sz="6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80000"/>
                </a:solidFill>
              </a:rPr>
              <a:t>X 2</a:t>
            </a:r>
            <a:endParaRPr sz="6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Benchmarking</a:t>
            </a:r>
            <a:endParaRPr/>
          </a:p>
        </p:txBody>
      </p:sp>
      <p:sp>
        <p:nvSpPr>
          <p:cNvPr id="190" name="Google Shape;190;p30"/>
          <p:cNvSpPr txBox="1"/>
          <p:nvPr>
            <p:ph idx="1" type="body"/>
          </p:nvPr>
        </p:nvSpPr>
        <p:spPr>
          <a:xfrm>
            <a:off x="235500" y="4676775"/>
            <a:ext cx="8520600" cy="2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Benchmarking of RNA-sequencing analysis workflows using whole-transcriptome RT-qPCR expression data JO  - Scientific Reports 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: 1559 (2017)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191" name="Google Shape;191;p30"/>
          <p:cNvPicPr preferRelativeResize="0"/>
          <p:nvPr/>
        </p:nvPicPr>
        <p:blipFill rotWithShape="1">
          <a:blip r:embed="rId3">
            <a:alphaModFix/>
          </a:blip>
          <a:srcRect b="35790" l="0" r="0" t="0"/>
          <a:stretch/>
        </p:blipFill>
        <p:spPr>
          <a:xfrm>
            <a:off x="4438950" y="601762"/>
            <a:ext cx="4314526" cy="402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0"/>
          <p:cNvPicPr preferRelativeResize="0"/>
          <p:nvPr/>
        </p:nvPicPr>
        <p:blipFill rotWithShape="1">
          <a:blip r:embed="rId4">
            <a:alphaModFix/>
          </a:blip>
          <a:srcRect b="-36911" l="-1500" r="1499" t="50000"/>
          <a:stretch/>
        </p:blipFill>
        <p:spPr>
          <a:xfrm>
            <a:off x="533400" y="1228625"/>
            <a:ext cx="3139650" cy="2798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/>
          <p:nvPr/>
        </p:nvSpPr>
        <p:spPr>
          <a:xfrm>
            <a:off x="461500" y="2929600"/>
            <a:ext cx="38526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Computation </a:t>
            </a:r>
            <a:r>
              <a:rPr b="1" lang="en"/>
              <a:t>Cost: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TCGA pipeline			$39/Sample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Kallisto				$0.09/Sample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Benchmarking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31"/>
          <p:cNvPicPr preferRelativeResize="0"/>
          <p:nvPr/>
        </p:nvPicPr>
        <p:blipFill rotWithShape="1">
          <a:blip r:embed="rId3">
            <a:alphaModFix/>
          </a:blip>
          <a:srcRect b="7661" l="26517" r="25720" t="19024"/>
          <a:stretch/>
        </p:blipFill>
        <p:spPr>
          <a:xfrm>
            <a:off x="6516475" y="57326"/>
            <a:ext cx="2593325" cy="167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1"/>
          <p:cNvPicPr preferRelativeResize="0"/>
          <p:nvPr/>
        </p:nvPicPr>
        <p:blipFill rotWithShape="1">
          <a:blip r:embed="rId4">
            <a:alphaModFix/>
          </a:blip>
          <a:srcRect b="13694" l="26176" r="25917" t="12121"/>
          <a:stretch/>
        </p:blipFill>
        <p:spPr>
          <a:xfrm>
            <a:off x="749050" y="1227250"/>
            <a:ext cx="5436397" cy="3551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" name="Google Shape;202;p31"/>
          <p:cNvCxnSpPr/>
          <p:nvPr/>
        </p:nvCxnSpPr>
        <p:spPr>
          <a:xfrm flipH="1">
            <a:off x="6273825" y="1685525"/>
            <a:ext cx="722400" cy="7356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Kallisto Method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Running Kallisto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TCGA and GTEx database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Multimodality Analysis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Kallisto</a:t>
            </a:r>
            <a:endParaRPr/>
          </a:p>
        </p:txBody>
      </p:sp>
      <p:sp>
        <p:nvSpPr>
          <p:cNvPr id="208" name="Google Shape;208;p32"/>
          <p:cNvSpPr txBox="1"/>
          <p:nvPr>
            <p:ph idx="1" type="body"/>
          </p:nvPr>
        </p:nvSpPr>
        <p:spPr>
          <a:xfrm>
            <a:off x="311700" y="1219200"/>
            <a:ext cx="8520600" cy="33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Requirements for running kallisto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Reference transcriptome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Paired end reads, FASTQ ﬁles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 Creates an index of the transcriptome reference that kallisto will use for quantiﬁcation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k-mer tradeoffs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 high k - more speciﬁc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 low k - robust to sequencing errors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 sz="1400"/>
              <a:t>for 75bp reads, use default, k=31 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 sz="1400"/>
              <a:t>for 50bp reads, use default except if known issues 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 sz="1400"/>
              <a:t>shorter reads, lower k=25 or k=21.</a:t>
            </a:r>
            <a:endParaRPr sz="14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09" name="Google Shape;209;p32"/>
          <p:cNvPicPr preferRelativeResize="0"/>
          <p:nvPr/>
        </p:nvPicPr>
        <p:blipFill rotWithShape="1">
          <a:blip r:embed="rId3">
            <a:alphaModFix/>
          </a:blip>
          <a:srcRect b="29507" l="24585" r="24268" t="36418"/>
          <a:stretch/>
        </p:blipFill>
        <p:spPr>
          <a:xfrm>
            <a:off x="3841000" y="274075"/>
            <a:ext cx="5206675" cy="146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Quantiﬁcation </a:t>
            </a:r>
            <a:endParaRPr/>
          </a:p>
        </p:txBody>
      </p:sp>
      <p:sp>
        <p:nvSpPr>
          <p:cNvPr id="215" name="Google Shape;215;p3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33"/>
          <p:cNvPicPr preferRelativeResize="0"/>
          <p:nvPr/>
        </p:nvPicPr>
        <p:blipFill rotWithShape="1">
          <a:blip r:embed="rId3">
            <a:alphaModFix/>
          </a:blip>
          <a:srcRect b="22817" l="23940" r="27020" t="17276"/>
          <a:stretch/>
        </p:blipFill>
        <p:spPr>
          <a:xfrm>
            <a:off x="1066800" y="1447800"/>
            <a:ext cx="5895974" cy="30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222" name="Google Shape;222;p3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output is stored in the speciﬁed directory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abundance.h5</a:t>
            </a:r>
            <a:r>
              <a:rPr lang="en" sz="1800"/>
              <a:t> - HDF5 compressed ﬁle, not human readable 		contains the quantiﬁcations, all bootstraps and other information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 abundance.tsv</a:t>
            </a:r>
            <a:r>
              <a:rPr lang="en" sz="1800"/>
              <a:t> - Tab Separated ﬁle  abundances and counts for each transcript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run_info.json</a:t>
            </a:r>
            <a:r>
              <a:rPr lang="en" sz="1800"/>
              <a:t> - JSON formatted ﬁle information about the run</a:t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2225" y="2653803"/>
            <a:ext cx="4720226" cy="2405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6525" y="1484850"/>
            <a:ext cx="3256462" cy="113051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5"/>
          <p:cNvSpPr txBox="1"/>
          <p:nvPr>
            <p:ph type="title"/>
          </p:nvPr>
        </p:nvSpPr>
        <p:spPr>
          <a:xfrm>
            <a:off x="311700" y="673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Analyzing Multimodality of gene expression data</a:t>
            </a:r>
            <a:endParaRPr/>
          </a:p>
        </p:txBody>
      </p:sp>
      <p:sp>
        <p:nvSpPr>
          <p:cNvPr id="230" name="Google Shape;230;p35"/>
          <p:cNvSpPr txBox="1"/>
          <p:nvPr>
            <p:ph idx="1" type="body"/>
          </p:nvPr>
        </p:nvSpPr>
        <p:spPr>
          <a:xfrm>
            <a:off x="311700" y="51650"/>
            <a:ext cx="8520600" cy="22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Section 2</a:t>
            </a:r>
            <a:endParaRPr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TCGA Database</a:t>
            </a:r>
            <a:endParaRPr/>
          </a:p>
        </p:txBody>
      </p:sp>
      <p:sp>
        <p:nvSpPr>
          <p:cNvPr id="236" name="Google Shape;236;p3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Omics Characterizations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Mutations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 Number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DNA Methylation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 Expression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MicroRNA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RPPA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Clinical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Imaging</a:t>
            </a:r>
            <a:endParaRPr/>
          </a:p>
        </p:txBody>
      </p:sp>
      <p:pic>
        <p:nvPicPr>
          <p:cNvPr id="237" name="Google Shape;23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8100" y="815975"/>
            <a:ext cx="5010149" cy="417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GTEx Database</a:t>
            </a:r>
            <a:endParaRPr/>
          </a:p>
        </p:txBody>
      </p:sp>
      <p:sp>
        <p:nvSpPr>
          <p:cNvPr id="243" name="Google Shape;243;p37"/>
          <p:cNvSpPr txBox="1"/>
          <p:nvPr>
            <p:ph idx="1" type="body"/>
          </p:nvPr>
        </p:nvSpPr>
        <p:spPr>
          <a:xfrm>
            <a:off x="371900" y="1299750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11,688 Samples</a:t>
            </a:r>
            <a:endParaRPr/>
          </a:p>
        </p:txBody>
      </p:sp>
      <p:pic>
        <p:nvPicPr>
          <p:cNvPr id="244" name="Google Shape;244;p37"/>
          <p:cNvPicPr preferRelativeResize="0"/>
          <p:nvPr/>
        </p:nvPicPr>
        <p:blipFill rotWithShape="1">
          <a:blip r:embed="rId3">
            <a:alphaModFix/>
          </a:blip>
          <a:srcRect b="-5821" l="-2020" r="2020" t="10072"/>
          <a:stretch/>
        </p:blipFill>
        <p:spPr>
          <a:xfrm>
            <a:off x="4720350" y="153825"/>
            <a:ext cx="4397149" cy="291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01" y="2529475"/>
            <a:ext cx="5164450" cy="25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7"/>
          <p:cNvPicPr preferRelativeResize="0"/>
          <p:nvPr/>
        </p:nvPicPr>
        <p:blipFill rotWithShape="1">
          <a:blip r:embed="rId5">
            <a:alphaModFix/>
          </a:blip>
          <a:srcRect b="15690" l="13268" r="15200" t="0"/>
          <a:stretch/>
        </p:blipFill>
        <p:spPr>
          <a:xfrm>
            <a:off x="6401050" y="3850000"/>
            <a:ext cx="1678725" cy="11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7"/>
          <p:cNvPicPr preferRelativeResize="0"/>
          <p:nvPr/>
        </p:nvPicPr>
        <p:blipFill rotWithShape="1">
          <a:blip r:embed="rId6">
            <a:alphaModFix/>
          </a:blip>
          <a:srcRect b="17095" l="13687" r="17394" t="0"/>
          <a:stretch/>
        </p:blipFill>
        <p:spPr>
          <a:xfrm>
            <a:off x="7430975" y="3089975"/>
            <a:ext cx="1628725" cy="91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7"/>
          <p:cNvPicPr preferRelativeResize="0"/>
          <p:nvPr/>
        </p:nvPicPr>
        <p:blipFill rotWithShape="1">
          <a:blip r:embed="rId7">
            <a:alphaModFix/>
          </a:blip>
          <a:srcRect b="17715" l="21044" r="8003" t="0"/>
          <a:stretch/>
        </p:blipFill>
        <p:spPr>
          <a:xfrm>
            <a:off x="5611675" y="3071725"/>
            <a:ext cx="1462175" cy="100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b="1" i="0" lang="en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Motivation</a:t>
            </a:r>
            <a:endParaRPr b="1" i="0" sz="36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54" name="Google Shape;254;p3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Understanding molecular and biological features that influence the expression of a gene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Distinguish genes with multimodal distributions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Explore over/under expressions calls of a subset of genes for some cancer types 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b="1" i="0" lang="en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CNV</a:t>
            </a:r>
            <a:endParaRPr b="1" i="0" sz="36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60" name="Google Shape;260;p3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 expression of </a:t>
            </a:r>
            <a:r>
              <a:rPr b="0" i="1" lang="en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ERBB2</a:t>
            </a:r>
            <a:r>
              <a:rPr b="0" i="0" lang="en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gene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 TCGA breast cancer has a direct 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relation with copy number of 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variation (CNV)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1" name="Google Shape;26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3026" y="457200"/>
            <a:ext cx="5050976" cy="441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b="1" i="0" lang="en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Fusion</a:t>
            </a:r>
            <a:endParaRPr b="1" i="0" sz="36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67" name="Google Shape;267;p4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Tempus samples with RNA 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fusions involving  </a:t>
            </a:r>
            <a:r>
              <a:rPr b="0" i="1" lang="en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ERBB2</a:t>
            </a:r>
            <a:r>
              <a:rPr b="0" i="0" lang="en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have 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higher expression of the gene 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 breast cancer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8" name="Google Shape;26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6574" y="228600"/>
            <a:ext cx="5442874" cy="476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b="1" i="0" lang="en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Pathogenic Variation</a:t>
            </a:r>
            <a:endParaRPr b="1" i="0" sz="36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74" name="Google Shape;274;p4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Tempus samples with Pathogenic 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variants in breast cancer have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different expression patterns in </a:t>
            </a:r>
            <a:r>
              <a:rPr b="0" i="1" lang="en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ESR1</a:t>
            </a:r>
            <a:r>
              <a:rPr b="0" i="0" lang="en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gene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5" name="Google Shape;27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7350" y="929225"/>
            <a:ext cx="4165326" cy="370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growth of RNA-seq</a:t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800" y="1304825"/>
            <a:ext cx="4985339" cy="36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4815750"/>
            <a:ext cx="8520600" cy="5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https://pachterlab.github.io/kallisto-sleuth-workshop-2016/</a:t>
            </a:r>
            <a:endParaRPr sz="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00" y="12"/>
            <a:ext cx="4984977" cy="4973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27075" y="76200"/>
            <a:ext cx="3277424" cy="278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2"/>
          <p:cNvSpPr/>
          <p:nvPr/>
        </p:nvSpPr>
        <p:spPr>
          <a:xfrm rot="-1423499">
            <a:off x="3990324" y="3641630"/>
            <a:ext cx="2028100" cy="472171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42"/>
          <p:cNvSpPr txBox="1"/>
          <p:nvPr/>
        </p:nvSpPr>
        <p:spPr>
          <a:xfrm rot="-1389599">
            <a:off x="3992555" y="3667647"/>
            <a:ext cx="2046529" cy="31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Pathogenic Samples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42"/>
          <p:cNvSpPr/>
          <p:nvPr/>
        </p:nvSpPr>
        <p:spPr>
          <a:xfrm rot="456">
            <a:off x="3981075" y="404475"/>
            <a:ext cx="4528200" cy="269400"/>
          </a:xfrm>
          <a:prstGeom prst="left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42"/>
          <p:cNvSpPr txBox="1"/>
          <p:nvPr/>
        </p:nvSpPr>
        <p:spPr>
          <a:xfrm rot="718">
            <a:off x="4425272" y="381698"/>
            <a:ext cx="28737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DNA Amplified samples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89300" y="2919400"/>
            <a:ext cx="2860426" cy="21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b="1" i="0" lang="en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Challenges</a:t>
            </a:r>
            <a:endParaRPr b="1" i="0" sz="36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92" name="Google Shape;292;p4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Complexity of gene expression data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Samples Size 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Noise Samples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Uncertainty of features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Non-linear relationship between gene expression and meta-data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Need a metric to distinguish between gene of interest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b="1" i="0" lang="en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Data</a:t>
            </a:r>
            <a:endParaRPr b="1" i="0" sz="36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98" name="Google Shape;298;p4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13 Cancer Genes (Preliminary Analysis) 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●"/>
            </a:pPr>
            <a:r>
              <a:rPr b="0" i="1" lang="en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EGFR, MLH1, MGMT ,AR ,ERBB2 ,ESR1 ,PGR ,MAP3K1 ,MAP2K2 ,AKT1 ,AKT2 ,AKT3 ,MYC</a:t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32 Cancer Types 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lang="en"/>
              <a:t>2</a:t>
            </a:r>
            <a:r>
              <a:rPr b="0" i="0" lang="en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5,469 Expression Samples (TCGA, GTEx, Tempus)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Meta data 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Biological: Race, Gender, Age, Vital Status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Molecular: CNV, Tumor Purity, Metastasis, Tumor Stage, Methylation Status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4" name="Google Shape;30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055574" cy="504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b="1" i="0" lang="en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LP-Method for mode detection</a:t>
            </a:r>
            <a:endParaRPr b="1" i="0" sz="36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10" name="Google Shape;310;p4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Using both Gaussian Mixture Model (GMM) and Kernel Density methods to simultaneously fit the modes 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Returns actual mode(s) and 95% interval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Extremely fast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Sensitive to outliers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1" name="Google Shape;311;p46"/>
          <p:cNvSpPr txBox="1"/>
          <p:nvPr/>
        </p:nvSpPr>
        <p:spPr>
          <a:xfrm>
            <a:off x="607050" y="4779200"/>
            <a:ext cx="82269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Mukhopadhyay, Subhadeep. "Large-scale mode identification and data-driven sciences." </a:t>
            </a:r>
            <a:r>
              <a:rPr b="0" i="1" lang="en" sz="10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Electronic Journal of Statistics</a:t>
            </a:r>
            <a:r>
              <a:rPr b="0" i="0" lang="en" sz="10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11.1 (2017): 215-240.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7"/>
          <p:cNvSpPr txBox="1"/>
          <p:nvPr>
            <p:ph type="title"/>
          </p:nvPr>
        </p:nvSpPr>
        <p:spPr>
          <a:xfrm>
            <a:off x="235500" y="1402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b="1" i="0" lang="en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Ridge Regression (On TCGA) </a:t>
            </a:r>
            <a:endParaRPr b="1" i="0" sz="36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17" name="Google Shape;317;p47"/>
          <p:cNvSpPr txBox="1"/>
          <p:nvPr>
            <p:ph idx="1" type="body"/>
          </p:nvPr>
        </p:nvSpPr>
        <p:spPr>
          <a:xfrm>
            <a:off x="159300" y="10377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Response (Y):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Gene expression vector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Predictors (X):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32 features extract from meta-data 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Filter those models that has 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8" name="Google Shape;31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7325" y="3544950"/>
            <a:ext cx="1632750" cy="39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7"/>
          <p:cNvPicPr preferRelativeResize="0"/>
          <p:nvPr/>
        </p:nvPicPr>
        <p:blipFill rotWithShape="1">
          <a:blip r:embed="rId4">
            <a:alphaModFix/>
          </a:blip>
          <a:srcRect b="8582" l="8932" r="0" t="0"/>
          <a:stretch/>
        </p:blipFill>
        <p:spPr>
          <a:xfrm>
            <a:off x="4022475" y="1729600"/>
            <a:ext cx="5121526" cy="321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8"/>
          <p:cNvSpPr txBox="1"/>
          <p:nvPr>
            <p:ph type="title"/>
          </p:nvPr>
        </p:nvSpPr>
        <p:spPr>
          <a:xfrm>
            <a:off x="211688" y="2164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b="1" i="0" lang="en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Interpret Result of The Model For </a:t>
            </a:r>
            <a:r>
              <a:rPr b="1" i="1" lang="en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ERBB2</a:t>
            </a:r>
            <a:r>
              <a:rPr b="1" i="0" lang="en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</a:t>
            </a:r>
            <a:endParaRPr b="1" i="0" sz="36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325" name="Google Shape;325;p48"/>
          <p:cNvPicPr preferRelativeResize="0"/>
          <p:nvPr/>
        </p:nvPicPr>
        <p:blipFill rotWithShape="1">
          <a:blip r:embed="rId3">
            <a:alphaModFix/>
          </a:blip>
          <a:srcRect b="0" l="27735" r="16075" t="48830"/>
          <a:stretch/>
        </p:blipFill>
        <p:spPr>
          <a:xfrm>
            <a:off x="361250" y="2125975"/>
            <a:ext cx="7514424" cy="304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8"/>
          <p:cNvSpPr txBox="1"/>
          <p:nvPr/>
        </p:nvSpPr>
        <p:spPr>
          <a:xfrm>
            <a:off x="323900" y="1045675"/>
            <a:ext cx="72489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Correlation plot for cancer types with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Non-zero coefficient of the regression model, represents the correlation between that features and gene expression.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14175" y="1120950"/>
            <a:ext cx="1010275" cy="2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b="1" i="1" lang="en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ERBB2</a:t>
            </a:r>
            <a:r>
              <a:rPr b="1" i="0" lang="en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in Breast Cancer</a:t>
            </a:r>
            <a:endParaRPr b="1" i="0" sz="36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333" name="Google Shape;33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61" y="2531350"/>
            <a:ext cx="2937614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9"/>
          <p:cNvPicPr preferRelativeResize="0"/>
          <p:nvPr/>
        </p:nvPicPr>
        <p:blipFill rotWithShape="1">
          <a:blip r:embed="rId4">
            <a:alphaModFix/>
          </a:blip>
          <a:srcRect b="25408" l="27736" r="24151" t="70833"/>
          <a:stretch/>
        </p:blipFill>
        <p:spPr>
          <a:xfrm>
            <a:off x="239675" y="2460475"/>
            <a:ext cx="5266602" cy="223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5" name="Google Shape;335;p49"/>
          <p:cNvCxnSpPr/>
          <p:nvPr/>
        </p:nvCxnSpPr>
        <p:spPr>
          <a:xfrm flipH="1">
            <a:off x="3103175" y="2694825"/>
            <a:ext cx="1165800" cy="842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6" name="Google Shape;336;p49"/>
          <p:cNvSpPr txBox="1"/>
          <p:nvPr/>
        </p:nvSpPr>
        <p:spPr>
          <a:xfrm rot="-2934414">
            <a:off x="3387859" y="3013490"/>
            <a:ext cx="731647" cy="1622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CNV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Google Shape;337;p49"/>
          <p:cNvPicPr preferRelativeResize="0"/>
          <p:nvPr/>
        </p:nvPicPr>
        <p:blipFill rotWithShape="1">
          <a:blip r:embed="rId5">
            <a:alphaModFix/>
          </a:blip>
          <a:srcRect b="-176" l="0" r="0" t="1954"/>
          <a:stretch/>
        </p:blipFill>
        <p:spPr>
          <a:xfrm>
            <a:off x="5324900" y="32400"/>
            <a:ext cx="3183752" cy="2733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8" name="Google Shape;338;p49"/>
          <p:cNvCxnSpPr/>
          <p:nvPr/>
        </p:nvCxnSpPr>
        <p:spPr>
          <a:xfrm flipH="1" rot="10800000">
            <a:off x="4495700" y="1807400"/>
            <a:ext cx="790200" cy="570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9" name="Google Shape;339;p49"/>
          <p:cNvSpPr txBox="1"/>
          <p:nvPr/>
        </p:nvSpPr>
        <p:spPr>
          <a:xfrm rot="-2934485">
            <a:off x="4180480" y="1705232"/>
            <a:ext cx="1307227" cy="1622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Methylation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0" name="Google Shape;340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29125" y="2812025"/>
            <a:ext cx="3053926" cy="223284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9"/>
          <p:cNvSpPr txBox="1"/>
          <p:nvPr/>
        </p:nvSpPr>
        <p:spPr>
          <a:xfrm>
            <a:off x="6440100" y="2381525"/>
            <a:ext cx="1545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Methylation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49"/>
          <p:cNvSpPr txBox="1"/>
          <p:nvPr/>
        </p:nvSpPr>
        <p:spPr>
          <a:xfrm rot="-5398665">
            <a:off x="4428681" y="1103091"/>
            <a:ext cx="15453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Expression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49"/>
          <p:cNvSpPr txBox="1"/>
          <p:nvPr/>
        </p:nvSpPr>
        <p:spPr>
          <a:xfrm rot="-5398665">
            <a:off x="-806844" y="3466466"/>
            <a:ext cx="15453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Expression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49"/>
          <p:cNvSpPr txBox="1"/>
          <p:nvPr/>
        </p:nvSpPr>
        <p:spPr>
          <a:xfrm rot="1335">
            <a:off x="818418" y="4751766"/>
            <a:ext cx="15453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 CNV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49"/>
          <p:cNvSpPr txBox="1"/>
          <p:nvPr/>
        </p:nvSpPr>
        <p:spPr>
          <a:xfrm rot="1335">
            <a:off x="5952681" y="4799966"/>
            <a:ext cx="15453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Expression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b="1" i="0" lang="en" sz="2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Result of </a:t>
            </a:r>
            <a:r>
              <a:rPr b="1" i="1" lang="en" sz="2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AKT2</a:t>
            </a:r>
            <a:r>
              <a:rPr b="1" i="0" lang="en" sz="2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Model </a:t>
            </a:r>
            <a:endParaRPr b="1" i="0" sz="24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t/>
            </a:r>
            <a:endParaRPr b="1" i="0" sz="24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51" name="Google Shape;351;p5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2" name="Google Shape;352;p50"/>
          <p:cNvPicPr preferRelativeResize="0"/>
          <p:nvPr/>
        </p:nvPicPr>
        <p:blipFill rotWithShape="1">
          <a:blip r:embed="rId3">
            <a:alphaModFix/>
          </a:blip>
          <a:srcRect b="0" l="26306" r="16343" t="49594"/>
          <a:stretch/>
        </p:blipFill>
        <p:spPr>
          <a:xfrm>
            <a:off x="0" y="2260500"/>
            <a:ext cx="6108750" cy="22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6450" y="0"/>
            <a:ext cx="2957551" cy="248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0"/>
          <p:cNvPicPr preferRelativeResize="0"/>
          <p:nvPr/>
        </p:nvPicPr>
        <p:blipFill rotWithShape="1">
          <a:blip r:embed="rId5">
            <a:alphaModFix/>
          </a:blip>
          <a:srcRect b="0" l="0" r="0" t="2085"/>
          <a:stretch/>
        </p:blipFill>
        <p:spPr>
          <a:xfrm>
            <a:off x="6290100" y="2571750"/>
            <a:ext cx="2826173" cy="2435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" name="Google Shape;355;p50"/>
          <p:cNvCxnSpPr/>
          <p:nvPr/>
        </p:nvCxnSpPr>
        <p:spPr>
          <a:xfrm>
            <a:off x="4249550" y="3407400"/>
            <a:ext cx="2142600" cy="614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6" name="Google Shape;356;p50"/>
          <p:cNvCxnSpPr/>
          <p:nvPr/>
        </p:nvCxnSpPr>
        <p:spPr>
          <a:xfrm flipH="1" rot="10800000">
            <a:off x="4430925" y="1755625"/>
            <a:ext cx="1923900" cy="1554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7" name="Google Shape;357;p50"/>
          <p:cNvSpPr txBox="1"/>
          <p:nvPr/>
        </p:nvSpPr>
        <p:spPr>
          <a:xfrm>
            <a:off x="7224900" y="2035725"/>
            <a:ext cx="12762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Methylation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50"/>
          <p:cNvSpPr txBox="1"/>
          <p:nvPr/>
        </p:nvSpPr>
        <p:spPr>
          <a:xfrm>
            <a:off x="7488775" y="4569025"/>
            <a:ext cx="12762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CNV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50"/>
          <p:cNvSpPr txBox="1"/>
          <p:nvPr/>
        </p:nvSpPr>
        <p:spPr>
          <a:xfrm rot="-5398665">
            <a:off x="5343081" y="1026891"/>
            <a:ext cx="15453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Expression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50"/>
          <p:cNvSpPr txBox="1"/>
          <p:nvPr/>
        </p:nvSpPr>
        <p:spPr>
          <a:xfrm rot="-5398665">
            <a:off x="5437206" y="3306241"/>
            <a:ext cx="15453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Expression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b="1" i="0" lang="en" sz="2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Result of </a:t>
            </a:r>
            <a:r>
              <a:rPr b="1" i="1" lang="en" sz="2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ESR1</a:t>
            </a:r>
            <a:r>
              <a:rPr b="1" i="0" lang="en" sz="2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Model </a:t>
            </a:r>
            <a:endParaRPr b="1" i="0" sz="24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t/>
            </a:r>
            <a:endParaRPr b="1" i="0" sz="24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366" name="Google Shape;366;p51"/>
          <p:cNvPicPr preferRelativeResize="0"/>
          <p:nvPr/>
        </p:nvPicPr>
        <p:blipFill rotWithShape="1">
          <a:blip r:embed="rId3">
            <a:alphaModFix/>
          </a:blip>
          <a:srcRect b="9016" l="0" r="0" t="0"/>
          <a:stretch/>
        </p:blipFill>
        <p:spPr>
          <a:xfrm>
            <a:off x="63325" y="1756075"/>
            <a:ext cx="8928274" cy="28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kallisto-sleuth project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1149900" y="1923229"/>
            <a:ext cx="7159500" cy="24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kallisto</a:t>
            </a:r>
            <a:r>
              <a:rPr lang="en"/>
              <a:t>						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quantification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91440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Sleuth						analysis</a:t>
            </a:r>
            <a:endParaRPr>
              <a:solidFill>
                <a:srgbClr val="000000"/>
              </a:solidFill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0813" y="1856500"/>
            <a:ext cx="1917662" cy="2936687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11700" y="4815750"/>
            <a:ext cx="8520600" cy="5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Bray, N. L., Pimentel, H., Melsted, P., &amp; Pachter, L. (2016). Near-optimal probabilistic RNA-seq quantification. </a:t>
            </a:r>
            <a:r>
              <a:rPr i="1"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Nature biotechnology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34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(5), 525.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89" name="Google Shape;89;p16"/>
          <p:cNvSpPr txBox="1"/>
          <p:nvPr/>
        </p:nvSpPr>
        <p:spPr>
          <a:xfrm>
            <a:off x="702300" y="2668725"/>
            <a:ext cx="2073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 txBox="1"/>
          <p:nvPr/>
        </p:nvSpPr>
        <p:spPr>
          <a:xfrm>
            <a:off x="2097775" y="1384525"/>
            <a:ext cx="77319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</a:t>
            </a:r>
            <a:r>
              <a:rPr lang="en"/>
              <a:t>-mers </a:t>
            </a:r>
            <a:r>
              <a:rPr b="1" lang="en"/>
              <a:t>a</a:t>
            </a:r>
            <a:r>
              <a:rPr lang="en"/>
              <a:t>lone </a:t>
            </a:r>
            <a:r>
              <a:rPr b="1" lang="en"/>
              <a:t>l</a:t>
            </a:r>
            <a:r>
              <a:rPr lang="en"/>
              <a:t>ose </a:t>
            </a:r>
            <a:r>
              <a:rPr b="1" lang="en"/>
              <a:t>l</a:t>
            </a:r>
            <a:r>
              <a:rPr lang="en"/>
              <a:t>ots of </a:t>
            </a:r>
            <a:r>
              <a:rPr b="1" lang="en"/>
              <a:t>i</a:t>
            </a:r>
            <a:r>
              <a:rPr lang="en"/>
              <a:t>nformation</a:t>
            </a:r>
            <a:r>
              <a:rPr lang="en"/>
              <a:t>;</a:t>
            </a:r>
            <a:r>
              <a:rPr lang="en"/>
              <a:t> </a:t>
            </a:r>
            <a:r>
              <a:rPr b="1" lang="en"/>
              <a:t>s</a:t>
            </a:r>
            <a:r>
              <a:rPr lang="en"/>
              <a:t>trong </a:t>
            </a:r>
            <a:r>
              <a:rPr b="1" lang="en"/>
              <a:t>t</a:t>
            </a:r>
            <a:r>
              <a:rPr lang="en"/>
              <a:t>ogether </a:t>
            </a:r>
            <a:r>
              <a:rPr b="1" lang="en"/>
              <a:t>o</a:t>
            </a:r>
            <a:r>
              <a:rPr lang="en"/>
              <a:t>nly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b="1" i="0" lang="en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Conclusion</a:t>
            </a:r>
            <a:endParaRPr b="1" i="0" sz="36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72" name="Google Shape;372;p5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Expression data is complex  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An expression of a gene from a population can have a high or low variation which can be caused by different meta-data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This pipeline performs better for those genes that have a high variation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Multivariable models may help detect biological and molecular effects that result in bimodal gene expression distributions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These models can help improve over/under expression calls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b="1" i="0" lang="en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Improving Result	</a:t>
            </a:r>
            <a:endParaRPr b="1" i="0" sz="36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78" name="Google Shape;378;p5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How can we add pathway data into a model?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How about clinical data?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Performing more statistical analysis for each gene across different cancer types and try to interpret changes of the correlation and cluster them into meaningful biological groups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Is there any relationship between coefficient of </a:t>
            </a:r>
            <a:r>
              <a:rPr b="1" i="0" lang="en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oncogenes</a:t>
            </a:r>
            <a:r>
              <a:rPr b="0" i="0" lang="en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b="1" i="0" lang="en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tumor suppressor, housekeeping, </a:t>
            </a:r>
            <a:r>
              <a:rPr b="1" lang="en"/>
              <a:t>Chromatin</a:t>
            </a:r>
            <a:r>
              <a:rPr b="1" i="0" lang="en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/>
              <a:t>Accessibility</a:t>
            </a:r>
            <a:r>
              <a:rPr b="1" i="0" lang="en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/>
              <a:t>, </a:t>
            </a:r>
            <a:r>
              <a:rPr b="0" i="0" lang="en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etc genes? 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Alignment based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311700" y="4815750"/>
            <a:ext cx="8520600" cy="5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https://pachterlab.github.io/kallisto-sleuth-workshop-2016/</a:t>
            </a:r>
            <a:endParaRPr sz="800"/>
          </a:p>
        </p:txBody>
      </p:sp>
      <p:pic>
        <p:nvPicPr>
          <p:cNvPr id="97" name="Google Shape;97;p17"/>
          <p:cNvPicPr preferRelativeResize="0"/>
          <p:nvPr/>
        </p:nvPicPr>
        <p:blipFill rotWithShape="1">
          <a:blip r:embed="rId3">
            <a:alphaModFix/>
          </a:blip>
          <a:srcRect b="17526" l="26643" r="6413" t="31180"/>
          <a:stretch/>
        </p:blipFill>
        <p:spPr>
          <a:xfrm>
            <a:off x="1668828" y="1186550"/>
            <a:ext cx="5848474" cy="252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Alignment based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11700" y="4815750"/>
            <a:ext cx="8520600" cy="5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https://pachterlab.github.io/kallisto-sleuth-workshop-2016/</a:t>
            </a:r>
            <a:endParaRPr sz="800"/>
          </a:p>
        </p:txBody>
      </p:sp>
      <p:pic>
        <p:nvPicPr>
          <p:cNvPr id="104" name="Google Shape;104;p18"/>
          <p:cNvPicPr preferRelativeResize="0"/>
          <p:nvPr/>
        </p:nvPicPr>
        <p:blipFill rotWithShape="1">
          <a:blip r:embed="rId3">
            <a:alphaModFix/>
          </a:blip>
          <a:srcRect b="4331" l="28418" r="0" t="19945"/>
          <a:stretch/>
        </p:blipFill>
        <p:spPr>
          <a:xfrm>
            <a:off x="1819275" y="1124900"/>
            <a:ext cx="6318701" cy="376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Alignment based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311700" y="4815750"/>
            <a:ext cx="8520600" cy="5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https://pachterlab.github.io/kallisto-sleuth-workshop-2016/</a:t>
            </a:r>
            <a:endParaRPr sz="800"/>
          </a:p>
        </p:txBody>
      </p:sp>
      <p:pic>
        <p:nvPicPr>
          <p:cNvPr id="111" name="Google Shape;111;p19"/>
          <p:cNvPicPr preferRelativeResize="0"/>
          <p:nvPr/>
        </p:nvPicPr>
        <p:blipFill rotWithShape="1">
          <a:blip r:embed="rId3">
            <a:alphaModFix/>
          </a:blip>
          <a:srcRect b="21435" l="28307" r="10843" t="19054"/>
          <a:stretch/>
        </p:blipFill>
        <p:spPr>
          <a:xfrm>
            <a:off x="1740450" y="1122250"/>
            <a:ext cx="5796125" cy="318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/>
              <a:t>Alignment based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311700" y="3986250"/>
            <a:ext cx="8520600" cy="9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89585" lvl="0" marL="5784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•"/>
            </a:pPr>
            <a:r>
              <a:rPr lang="en">
                <a:solidFill>
                  <a:srgbClr val="000000"/>
                </a:solidFill>
              </a:rPr>
              <a:t>Even ultra-fast alignment is still pretty slow</a:t>
            </a:r>
            <a:endParaRPr>
              <a:solidFill>
                <a:srgbClr val="000000"/>
              </a:solidFill>
            </a:endParaRPr>
          </a:p>
          <a:p>
            <a:pPr indent="-489585" lvl="0" marL="578485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•"/>
            </a:pPr>
            <a:r>
              <a:rPr lang="en">
                <a:solidFill>
                  <a:srgbClr val="000000"/>
                </a:solidFill>
              </a:rPr>
              <a:t>Alignments contain information that we don’t usually care about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 rotWithShape="1">
          <a:blip r:embed="rId3">
            <a:alphaModFix/>
          </a:blip>
          <a:srcRect b="23213" l="27063" r="1737" t="21738"/>
          <a:stretch/>
        </p:blipFill>
        <p:spPr>
          <a:xfrm>
            <a:off x="2119075" y="1218500"/>
            <a:ext cx="6013027" cy="261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Bruijn Graph</a:t>
            </a:r>
            <a:endParaRPr/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an </a:t>
            </a:r>
            <a:r>
              <a:rPr b="1" i="1" lang="en">
                <a:solidFill>
                  <a:srgbClr val="000000"/>
                </a:solidFill>
              </a:rPr>
              <a:t>n</a:t>
            </a:r>
            <a:r>
              <a:rPr b="1" lang="en">
                <a:solidFill>
                  <a:srgbClr val="000000"/>
                </a:solidFill>
              </a:rPr>
              <a:t>-dimensional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b="1" lang="en">
                <a:solidFill>
                  <a:srgbClr val="000000"/>
                </a:solidFill>
              </a:rPr>
              <a:t>De Bruijn graph</a:t>
            </a:r>
            <a:r>
              <a:rPr lang="en">
                <a:solidFill>
                  <a:srgbClr val="000000"/>
                </a:solidFill>
              </a:rPr>
              <a:t> of </a:t>
            </a:r>
            <a:r>
              <a:rPr b="1" i="1" lang="en">
                <a:solidFill>
                  <a:srgbClr val="000000"/>
                </a:solidFill>
              </a:rPr>
              <a:t>m</a:t>
            </a:r>
            <a:r>
              <a:rPr lang="en">
                <a:solidFill>
                  <a:srgbClr val="000000"/>
                </a:solidFill>
              </a:rPr>
              <a:t> symbols is a</a:t>
            </a:r>
            <a:r>
              <a:rPr lang="en">
                <a:solidFill>
                  <a:srgbClr val="000000"/>
                </a:solidFill>
                <a:uFill>
                  <a:noFill/>
                </a:uFill>
                <a:hlinkClick r:id="rId3"/>
              </a:rPr>
              <a:t> </a:t>
            </a:r>
            <a:r>
              <a:rPr lang="en">
                <a:solidFill>
                  <a:srgbClr val="000000"/>
                </a:solidFill>
              </a:rPr>
              <a:t>directed</a:t>
            </a:r>
            <a:r>
              <a:rPr lang="en" u="sng">
                <a:solidFill>
                  <a:schemeClr val="hlink"/>
                </a:solidFill>
                <a:hlinkClick r:id="rId4"/>
              </a:rPr>
              <a:t> </a:t>
            </a:r>
            <a:r>
              <a:rPr lang="en">
                <a:solidFill>
                  <a:srgbClr val="000000"/>
                </a:solidFill>
              </a:rPr>
              <a:t>graph representing overlaps between sequences of symbols. It has </a:t>
            </a:r>
            <a:r>
              <a:rPr b="1" i="1" lang="en">
                <a:solidFill>
                  <a:srgbClr val="000000"/>
                </a:solidFill>
              </a:rPr>
              <a:t>m</a:t>
            </a:r>
            <a:r>
              <a:rPr b="1" baseline="30000" i="1" lang="en">
                <a:solidFill>
                  <a:srgbClr val="000000"/>
                </a:solidFill>
              </a:rPr>
              <a:t>n</a:t>
            </a:r>
            <a:r>
              <a:rPr lang="en">
                <a:solidFill>
                  <a:srgbClr val="000000"/>
                </a:solidFill>
              </a:rPr>
              <a:t> vertices, consisting of all possible length-</a:t>
            </a:r>
            <a:r>
              <a:rPr b="1" i="1" lang="en">
                <a:solidFill>
                  <a:srgbClr val="000000"/>
                </a:solidFill>
              </a:rPr>
              <a:t>n</a:t>
            </a:r>
            <a:r>
              <a:rPr lang="en">
                <a:solidFill>
                  <a:srgbClr val="000000"/>
                </a:solidFill>
              </a:rPr>
              <a:t> sequences of the given symbols.</a:t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3100" y="2391750"/>
            <a:ext cx="4715450" cy="25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